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464" r:id="rId2"/>
    <p:sldId id="456" r:id="rId3"/>
    <p:sldId id="458" r:id="rId4"/>
    <p:sldId id="459" r:id="rId5"/>
    <p:sldId id="460" r:id="rId6"/>
    <p:sldId id="461" r:id="rId7"/>
    <p:sldId id="463" r:id="rId8"/>
    <p:sldId id="462" r:id="rId9"/>
  </p:sldIdLst>
  <p:sldSz cx="9906000" cy="6858000" type="A4"/>
  <p:notesSz cx="6735763" cy="9866313"/>
  <p:defaultTextStyle>
    <a:defPPr>
      <a:defRPr lang="fr-FR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2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36" userDrawn="1">
          <p15:clr>
            <a:srgbClr val="A4A3A4"/>
          </p15:clr>
        </p15:guide>
        <p15:guide id="4" orient="horz" pos="536" userDrawn="1">
          <p15:clr>
            <a:srgbClr val="A4A3A4"/>
          </p15:clr>
        </p15:guide>
        <p15:guide id="5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 CARIOU" initials="AC" lastIdx="40" clrIdx="0"/>
  <p:cmAuthor id="2" name="Samia SKALLI" initials="SSK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2EF"/>
    <a:srgbClr val="333333"/>
    <a:srgbClr val="EBF6F9"/>
    <a:srgbClr val="06C3E2"/>
    <a:srgbClr val="FFFFFF"/>
    <a:srgbClr val="00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4" autoAdjust="0"/>
    <p:restoredTop sz="94434" autoAdjust="0"/>
  </p:normalViewPr>
  <p:slideViewPr>
    <p:cSldViewPr>
      <p:cViewPr varScale="1">
        <p:scale>
          <a:sx n="60" d="100"/>
          <a:sy n="60" d="100"/>
        </p:scale>
        <p:origin x="1116" y="44"/>
      </p:cViewPr>
      <p:guideLst>
        <p:guide orient="horz" pos="436"/>
        <p:guide orient="horz" pos="536"/>
        <p:guide pos="3120"/>
      </p:guideLst>
    </p:cSldViewPr>
  </p:slideViewPr>
  <p:outlineViewPr>
    <p:cViewPr>
      <p:scale>
        <a:sx n="33" d="100"/>
        <a:sy n="33" d="100"/>
      </p:scale>
      <p:origin x="0" y="36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6D24DE8F-113A-4E8E-83D3-33E0FCE12EFA}" type="datetimeFigureOut">
              <a:rPr lang="fr-FR" smtClean="0"/>
              <a:t>12/10/2023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6D5EA41F-3D96-4FB0-8654-59D308D76E3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078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2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C97A261-762A-2C4E-BFB8-718928E32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5572125"/>
          </a:xfrm>
          <a:prstGeom prst="rect">
            <a:avLst/>
          </a:prstGeom>
          <a:ln>
            <a:solidFill>
              <a:srgbClr val="DFF2EF"/>
            </a:solidFill>
          </a:ln>
        </p:spPr>
      </p:pic>
    </p:spTree>
    <p:extLst>
      <p:ext uri="{BB962C8B-B14F-4D97-AF65-F5344CB8AC3E}">
        <p14:creationId xmlns:p14="http://schemas.microsoft.com/office/powerpoint/2010/main" val="261695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- 2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74F290-62AE-564C-ADEC-E0CAB65F2A05}"/>
              </a:ext>
            </a:extLst>
          </p:cNvPr>
          <p:cNvSpPr/>
          <p:nvPr userDrawn="1"/>
        </p:nvSpPr>
        <p:spPr>
          <a:xfrm>
            <a:off x="-3336" y="0"/>
            <a:ext cx="9906000" cy="957681"/>
          </a:xfrm>
          <a:prstGeom prst="rect">
            <a:avLst/>
          </a:prstGeom>
          <a:solidFill>
            <a:srgbClr val="DFF2E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SzPct val="85000"/>
            </a:pPr>
            <a:endParaRPr lang="en-US" sz="1600" dirty="0" err="1">
              <a:latin typeface="Calibri" pitchFamily="34" charset="0"/>
            </a:endParaRPr>
          </a:p>
        </p:txBody>
      </p:sp>
      <p:sp>
        <p:nvSpPr>
          <p:cNvPr id="9" name="ZoneTexte 8"/>
          <p:cNvSpPr txBox="1"/>
          <p:nvPr userDrawn="1"/>
        </p:nvSpPr>
        <p:spPr bwMode="ltGray">
          <a:xfrm>
            <a:off x="6321154" y="6572772"/>
            <a:ext cx="3359977" cy="243512"/>
          </a:xfrm>
          <a:prstGeom prst="rect">
            <a:avLst/>
          </a:prstGeom>
          <a:noFill/>
        </p:spPr>
        <p:txBody>
          <a:bodyPr wrap="square" lIns="0" tIns="42716" rIns="0" bIns="42716" rtlCol="0">
            <a:spAutoFit/>
          </a:bodyPr>
          <a:lstStyle/>
          <a:p>
            <a:pPr algn="r" defTabSz="909683"/>
            <a:fld id="{89689069-2801-4AA0-8F54-B147BB38CC7B}" type="slidenum">
              <a:rPr lang="fr-FR" sz="1000" smtClean="0">
                <a:solidFill>
                  <a:srgbClr val="B2AEA8">
                    <a:lumMod val="50000"/>
                  </a:srgbClr>
                </a:solidFill>
              </a:rPr>
              <a:pPr algn="r" defTabSz="909683"/>
              <a:t>‹N°›</a:t>
            </a:fld>
            <a:endParaRPr lang="fr-FR" sz="1000" dirty="0">
              <a:solidFill>
                <a:srgbClr val="B2AEA8">
                  <a:lumMod val="50000"/>
                </a:srgbClr>
              </a:solidFill>
            </a:endParaRP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B1CFF071-0F70-449F-B8AA-306690CDF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4" y="1268759"/>
            <a:ext cx="9512561" cy="5256585"/>
          </a:xfrm>
          <a:prstGeom prst="rect">
            <a:avLst/>
          </a:prstGeom>
        </p:spPr>
        <p:txBody>
          <a:bodyPr lIns="91404" tIns="45703" rIns="91404" bIns="45703">
            <a:normAutofit/>
          </a:bodyPr>
          <a:lstStyle>
            <a:lvl1pPr marL="0" indent="0">
              <a:buClr>
                <a:srgbClr val="660033"/>
              </a:buClr>
              <a:buFont typeface="Arial" pitchFamily="34" charset="0"/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Arial" pitchFamily="34" charset="0"/>
              </a:defRPr>
            </a:lvl1pPr>
            <a:lvl2pPr marL="583107" indent="-126763">
              <a:buClr>
                <a:srgbClr val="1C94CA"/>
              </a:buClr>
              <a:buSzPct val="110000"/>
              <a:buFont typeface="Wingdings" panose="05000000000000000000" pitchFamily="2" charset="2"/>
              <a:buChar char="§"/>
              <a:defRPr sz="13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2pPr>
            <a:lvl3pPr marL="1012608" indent="-98427">
              <a:buClr>
                <a:schemeClr val="tx1"/>
              </a:buClr>
              <a:buSzPct val="100000"/>
              <a:buFont typeface="Calibri" panose="020F0502020204030204" pitchFamily="34" charset="0"/>
              <a:buChar char="•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3pPr>
            <a:lvl4pPr marL="1520231" indent="-149165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977254" indent="-149165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7" name="Espace réservé du contenu 19">
            <a:extLst>
              <a:ext uri="{FF2B5EF4-FFF2-40B4-BE49-F238E27FC236}">
                <a16:creationId xmlns:a16="http://schemas.microsoft.com/office/drawing/2014/main" id="{8F5CA36E-F237-48DC-9455-E525D2BF37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2560" y="448205"/>
            <a:ext cx="8714060" cy="333131"/>
          </a:xfrm>
          <a:prstGeom prst="rect">
            <a:avLst/>
          </a:prstGeom>
        </p:spPr>
        <p:txBody>
          <a:bodyPr lIns="0" tIns="45703" rIns="91404" bIns="45703">
            <a:normAutofit/>
          </a:bodyPr>
          <a:lstStyle>
            <a:lvl1pPr marL="0" indent="0">
              <a:buNone/>
              <a:defRPr kumimoji="0" 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itre 11">
            <a:extLst>
              <a:ext uri="{FF2B5EF4-FFF2-40B4-BE49-F238E27FC236}">
                <a16:creationId xmlns:a16="http://schemas.microsoft.com/office/drawing/2014/main" id="{12B64281-63E3-4EC4-97AC-9BD9E31E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884" y="188640"/>
            <a:ext cx="8714060" cy="259565"/>
          </a:xfrm>
          <a:prstGeom prst="rect">
            <a:avLst/>
          </a:prstGeom>
        </p:spPr>
        <p:txBody>
          <a:bodyPr lIns="0" tIns="45703" rIns="91404" bIns="45703">
            <a:noAutofit/>
          </a:bodyPr>
          <a:lstStyle>
            <a:lvl1pPr>
              <a:defRPr sz="17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13A7EAD-3C2B-C44D-AC5D-404AC847AA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6" y="96153"/>
            <a:ext cx="537966" cy="7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9747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48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</p:sldLayoutIdLst>
  <p:hf hdr="0" ftr="0" dt="0"/>
  <p:txStyles>
    <p:titleStyle>
      <a:lvl1pPr algn="l" defTabSz="912689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660033"/>
          </a:solidFill>
          <a:latin typeface="Arial" pitchFamily="34" charset="0"/>
          <a:ea typeface="+mj-ea"/>
          <a:cs typeface="Arial" pitchFamily="34" charset="0"/>
        </a:defRPr>
      </a:lvl1pPr>
      <a:lvl2pPr algn="l" defTabSz="912689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2pPr>
      <a:lvl3pPr algn="l" defTabSz="912689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3pPr>
      <a:lvl4pPr algn="l" defTabSz="912689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4pPr>
      <a:lvl5pPr algn="l" defTabSz="912689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5pPr>
      <a:lvl6pPr marL="429500" algn="l" defTabSz="912689" rtl="0" fontAlgn="base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6pPr>
      <a:lvl7pPr marL="859002" algn="l" defTabSz="912689" rtl="0" fontAlgn="base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7pPr>
      <a:lvl8pPr marL="1288502" algn="l" defTabSz="912689" rtl="0" fontAlgn="base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8pPr>
      <a:lvl9pPr marL="1718004" algn="l" defTabSz="912689" rtl="0" fontAlgn="base">
        <a:spcBef>
          <a:spcPct val="0"/>
        </a:spcBef>
        <a:spcAft>
          <a:spcPct val="0"/>
        </a:spcAft>
        <a:defRPr sz="2000" b="1">
          <a:solidFill>
            <a:srgbClr val="660033"/>
          </a:solidFill>
          <a:latin typeface="Arial" pitchFamily="34" charset="0"/>
          <a:cs typeface="Arial" pitchFamily="34" charset="0"/>
        </a:defRPr>
      </a:lvl9pPr>
    </p:titleStyle>
    <p:bodyStyle>
      <a:lvl1pPr marL="341513" indent="-341513" algn="l" defTabSz="9126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188" indent="-286334" algn="l" defTabSz="9126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52" indent="-228173" algn="l" defTabSz="9126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96" indent="-231156" algn="l" defTabSz="9126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34" indent="-228173" algn="l" defTabSz="9126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19" indent="-228511" algn="l" defTabSz="914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41" indent="-228511" algn="l" defTabSz="914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63" indent="-228511" algn="l" defTabSz="914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84" indent="-228511" algn="l" defTabSz="914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2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44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64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87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09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30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52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74" algn="l" defTabSz="914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95BA7B7-729D-1542-91EE-7D1D013CF058}"/>
              </a:ext>
            </a:extLst>
          </p:cNvPr>
          <p:cNvSpPr/>
          <p:nvPr/>
        </p:nvSpPr>
        <p:spPr>
          <a:xfrm>
            <a:off x="0" y="5652730"/>
            <a:ext cx="9906000" cy="1205270"/>
          </a:xfrm>
          <a:prstGeom prst="rect">
            <a:avLst/>
          </a:prstGeom>
          <a:solidFill>
            <a:schemeClr val="accent6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SzPct val="85000"/>
            </a:pPr>
            <a:endParaRPr lang="en-US" sz="1600" dirty="0" err="1">
              <a:latin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AF166D-5E38-5C43-A518-F477683287A4}"/>
              </a:ext>
            </a:extLst>
          </p:cNvPr>
          <p:cNvSpPr/>
          <p:nvPr/>
        </p:nvSpPr>
        <p:spPr>
          <a:xfrm>
            <a:off x="-21886" y="5652730"/>
            <a:ext cx="6847094" cy="120527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SzPct val="85000"/>
            </a:pPr>
            <a:r>
              <a:rPr lang="fr-FR" sz="2400" dirty="0">
                <a:solidFill>
                  <a:srgbClr val="333333"/>
                </a:solidFill>
                <a:latin typeface="Calibri" pitchFamily="34" charset="0"/>
              </a:rPr>
              <a:t>Business Case  - </a:t>
            </a:r>
            <a:r>
              <a:rPr lang="fr-FR" sz="2400" i="1" dirty="0">
                <a:solidFill>
                  <a:srgbClr val="333333"/>
                </a:solidFill>
                <a:latin typeface="Calibri" pitchFamily="34" charset="0"/>
              </a:rPr>
              <a:t>Nom du projet</a:t>
            </a:r>
          </a:p>
          <a:p>
            <a:pPr algn="ctr">
              <a:buSzPct val="85000"/>
            </a:pPr>
            <a:r>
              <a:rPr lang="fr-FR" sz="2400" dirty="0">
                <a:solidFill>
                  <a:srgbClr val="333333"/>
                </a:solidFill>
                <a:latin typeface="Calibri" pitchFamily="34" charset="0"/>
              </a:rPr>
              <a:t>Team -  </a:t>
            </a:r>
            <a:r>
              <a:rPr lang="fr-FR" sz="2400" i="1" dirty="0">
                <a:solidFill>
                  <a:srgbClr val="333333"/>
                </a:solidFill>
                <a:latin typeface="Calibri" pitchFamily="34" charset="0"/>
              </a:rPr>
              <a:t>Nom de la team</a:t>
            </a:r>
            <a:endParaRPr lang="fr-FR" sz="2800" dirty="0">
              <a:solidFill>
                <a:srgbClr val="333333"/>
              </a:solidFill>
              <a:latin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76FF66-5CB7-CC4E-9ACB-574EFD5914CD}"/>
              </a:ext>
            </a:extLst>
          </p:cNvPr>
          <p:cNvSpPr/>
          <p:nvPr/>
        </p:nvSpPr>
        <p:spPr>
          <a:xfrm>
            <a:off x="6342330" y="5823317"/>
            <a:ext cx="3600400" cy="8640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SzPct val="85000"/>
            </a:pPr>
            <a:r>
              <a:rPr lang="fr-FR" sz="2000" i="1" dirty="0">
                <a:solidFill>
                  <a:srgbClr val="FF0000"/>
                </a:solidFill>
                <a:latin typeface="Calibri" pitchFamily="34" charset="0"/>
              </a:rPr>
              <a:t>Cet exemple n’est donné qu’à titre purement indicatif. </a:t>
            </a:r>
          </a:p>
        </p:txBody>
      </p:sp>
      <p:pic>
        <p:nvPicPr>
          <p:cNvPr id="5" name="Espace réservé du contenu 4" descr="Une image contenant texte, graphisme, Graphique, capture d’écran&#10;&#10;Description générée automatiquement">
            <a:extLst>
              <a:ext uri="{FF2B5EF4-FFF2-40B4-BE49-F238E27FC236}">
                <a16:creationId xmlns:a16="http://schemas.microsoft.com/office/drawing/2014/main" id="{69E161E3-5CDD-3226-6FC7-9D2D9EFAC5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"/>
          <a:stretch/>
        </p:blipFill>
        <p:spPr>
          <a:xfrm>
            <a:off x="1" y="0"/>
            <a:ext cx="9906000" cy="5652730"/>
          </a:xfrm>
        </p:spPr>
      </p:pic>
    </p:spTree>
    <p:extLst>
      <p:ext uri="{BB962C8B-B14F-4D97-AF65-F5344CB8AC3E}">
        <p14:creationId xmlns:p14="http://schemas.microsoft.com/office/powerpoint/2010/main" val="21312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C1A5F43-AA0E-4A19-A112-602DDA2F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2" y="1988840"/>
            <a:ext cx="9512561" cy="4536504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06C3E2"/>
              </a:buClr>
              <a:buFont typeface="Wingdings" panose="05000000000000000000" pitchFamily="2" charset="2"/>
              <a:buChar char="§"/>
            </a:pPr>
            <a:r>
              <a:rPr lang="fr-FR" dirty="0"/>
              <a:t>Identification de la technologie et du métier / de la fonction – Quelques exemples de sujets à aborder : </a:t>
            </a:r>
          </a:p>
          <a:p>
            <a:pPr marL="868857" lvl="1" indent="-285750">
              <a:buClr>
                <a:srgbClr val="06C3E2"/>
              </a:buClr>
              <a:buFont typeface="Arial" panose="020B0604020202020204" pitchFamily="34" charset="0"/>
              <a:buChar char="•"/>
            </a:pPr>
            <a:r>
              <a:rPr lang="fr-FR" dirty="0"/>
              <a:t>Quel métier ou fonction visez-vous (description) ? Quelles sont les attentes ? </a:t>
            </a:r>
          </a:p>
          <a:p>
            <a:pPr marL="868857" lvl="1" indent="-285750">
              <a:buClr>
                <a:srgbClr val="06C3E2"/>
              </a:buClr>
              <a:buFont typeface="Arial" panose="020B0604020202020204" pitchFamily="34" charset="0"/>
              <a:buChar char="•"/>
            </a:pPr>
            <a:r>
              <a:rPr lang="fr-FR" dirty="0"/>
              <a:t>Quelle technologie avez-vous sélectionnée pour votre application?</a:t>
            </a:r>
          </a:p>
          <a:p>
            <a:pPr marL="868857" lvl="1" indent="-285750">
              <a:buClr>
                <a:srgbClr val="06C3E2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Clr>
                <a:srgbClr val="06C3E2"/>
              </a:buClr>
              <a:buFont typeface="Wingdings" panose="05000000000000000000" pitchFamily="2" charset="2"/>
              <a:buChar char="§"/>
            </a:pPr>
            <a:r>
              <a:rPr lang="fr-FR" dirty="0"/>
              <a:t>Description du besoin et des défis – Quelques exemples de sujets à aborder :</a:t>
            </a:r>
          </a:p>
          <a:p>
            <a:pPr marL="868857" lvl="1" indent="-285750">
              <a:buClr>
                <a:srgbClr val="06C3E2"/>
              </a:buClr>
              <a:buFont typeface="Arial" panose="020B0604020202020204" pitchFamily="34" charset="0"/>
              <a:buChar char="•"/>
            </a:pPr>
            <a:r>
              <a:rPr lang="fr-FR" dirty="0"/>
              <a:t>A quels défis et évolutions (comportement client, réglementation, nouvelles technologies, etc…) votre application répond ? </a:t>
            </a:r>
          </a:p>
          <a:p>
            <a:pPr marL="868857" lvl="1" indent="-285750">
              <a:buClr>
                <a:srgbClr val="06C3E2"/>
              </a:buClr>
              <a:buFont typeface="Arial" panose="020B0604020202020204" pitchFamily="34" charset="0"/>
              <a:buChar char="•"/>
            </a:pPr>
            <a:r>
              <a:rPr lang="fr-FR" dirty="0"/>
              <a:t>Lien avec le développement durable</a:t>
            </a:r>
          </a:p>
          <a:p>
            <a:pPr lvl="1" indent="0">
              <a:buClr>
                <a:srgbClr val="06C3E2"/>
              </a:buClr>
              <a:buNone/>
            </a:pPr>
            <a:endParaRPr lang="fr-FR" dirty="0"/>
          </a:p>
        </p:txBody>
      </p:sp>
      <p:sp>
        <p:nvSpPr>
          <p:cNvPr id="25" name="Titre 24">
            <a:extLst>
              <a:ext uri="{FF2B5EF4-FFF2-40B4-BE49-F238E27FC236}">
                <a16:creationId xmlns:a16="http://schemas.microsoft.com/office/drawing/2014/main" id="{8462BA0B-16C6-46D9-8414-4965924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2DC9EC53-5E0D-4E23-88A0-269D1BA59B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587126B-5755-40E7-8036-16743F7818B6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ECC35C-4E18-4143-943E-FD2C521DC7F5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DFF2EF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Contexte – Identification de la technologie, du métier / de la fonction et description du besoin et des défis</a:t>
              </a:r>
            </a:p>
          </p:txBody>
        </p:sp>
        <p:sp>
          <p:nvSpPr>
            <p:cNvPr id="32" name="Flèche : pentagone 31">
              <a:extLst>
                <a:ext uri="{FF2B5EF4-FFF2-40B4-BE49-F238E27FC236}">
                  <a16:creationId xmlns:a16="http://schemas.microsoft.com/office/drawing/2014/main" id="{AA933257-BE88-4B8B-BA67-A1AE01D32BD5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rgbClr val="06C3E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054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re 24">
            <a:extLst>
              <a:ext uri="{FF2B5EF4-FFF2-40B4-BE49-F238E27FC236}">
                <a16:creationId xmlns:a16="http://schemas.microsoft.com/office/drawing/2014/main" id="{8462BA0B-16C6-46D9-8414-4965924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2DC9EC53-5E0D-4E23-88A0-269D1BA59B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0AF75D23-E356-4B00-893A-C66E63E001DB}"/>
              </a:ext>
            </a:extLst>
          </p:cNvPr>
          <p:cNvGrpSpPr/>
          <p:nvPr/>
        </p:nvGrpSpPr>
        <p:grpSpPr>
          <a:xfrm>
            <a:off x="561000" y="3284984"/>
            <a:ext cx="4392000" cy="360236"/>
            <a:chOff x="553360" y="1025828"/>
            <a:chExt cx="4337478" cy="302166"/>
          </a:xfrm>
        </p:grpSpPr>
        <p:sp>
          <p:nvSpPr>
            <p:cNvPr id="31" name="Text Box 139">
              <a:extLst>
                <a:ext uri="{FF2B5EF4-FFF2-40B4-BE49-F238E27FC236}">
                  <a16:creationId xmlns:a16="http://schemas.microsoft.com/office/drawing/2014/main" id="{1DBD4080-97E0-4B80-98FD-AC7BB30C5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360" y="1025828"/>
              <a:ext cx="4337478" cy="25345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85884" tIns="42942" rIns="85884" bIns="42942">
              <a:spAutoFit/>
            </a:bodyPr>
            <a:lstStyle/>
            <a:p>
              <a:pPr lvl="0"/>
              <a:r>
                <a:rPr lang="fr-FR" sz="1400" b="1" dirty="0"/>
                <a:t>Schéma fonctionnel</a:t>
              </a:r>
            </a:p>
          </p:txBody>
        </p:sp>
        <p:cxnSp>
          <p:nvCxnSpPr>
            <p:cNvPr id="33" name="Connecteur droit 34">
              <a:extLst>
                <a:ext uri="{FF2B5EF4-FFF2-40B4-BE49-F238E27FC236}">
                  <a16:creationId xmlns:a16="http://schemas.microsoft.com/office/drawing/2014/main" id="{06DDB074-46E2-4897-98D5-3FD52117AFA5}"/>
                </a:ext>
              </a:extLst>
            </p:cNvPr>
            <p:cNvCxnSpPr/>
            <p:nvPr/>
          </p:nvCxnSpPr>
          <p:spPr>
            <a:xfrm flipV="1">
              <a:off x="580172" y="1327994"/>
              <a:ext cx="4241946" cy="0"/>
            </a:xfrm>
            <a:prstGeom prst="line">
              <a:avLst/>
            </a:prstGeom>
            <a:noFill/>
            <a:ln w="12700" cap="flat" cmpd="sng" algn="ctr">
              <a:solidFill>
                <a:srgbClr val="06C3E2"/>
              </a:solidFill>
              <a:prstDash val="solid"/>
            </a:ln>
            <a:effectLst/>
          </p:spPr>
        </p:cxn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DD998792-6A88-4075-B10E-3DF6DE998121}"/>
              </a:ext>
            </a:extLst>
          </p:cNvPr>
          <p:cNvGrpSpPr/>
          <p:nvPr/>
        </p:nvGrpSpPr>
        <p:grpSpPr>
          <a:xfrm>
            <a:off x="5025496" y="3284984"/>
            <a:ext cx="4392000" cy="360236"/>
            <a:chOff x="553360" y="1025828"/>
            <a:chExt cx="4337478" cy="302166"/>
          </a:xfrm>
        </p:grpSpPr>
        <p:sp>
          <p:nvSpPr>
            <p:cNvPr id="35" name="Text Box 139">
              <a:extLst>
                <a:ext uri="{FF2B5EF4-FFF2-40B4-BE49-F238E27FC236}">
                  <a16:creationId xmlns:a16="http://schemas.microsoft.com/office/drawing/2014/main" id="{30F23518-0AD6-4416-8B9D-5157631F3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360" y="1025828"/>
              <a:ext cx="4337478" cy="25345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85884" tIns="42942" rIns="85884" bIns="42942">
              <a:spAutoFit/>
            </a:bodyPr>
            <a:lstStyle/>
            <a:p>
              <a:pPr lvl="0"/>
              <a:r>
                <a:rPr lang="fr-FR" sz="1400" b="1" dirty="0"/>
                <a:t>Légende / Explications</a:t>
              </a:r>
            </a:p>
          </p:txBody>
        </p:sp>
        <p:cxnSp>
          <p:nvCxnSpPr>
            <p:cNvPr id="36" name="Connecteur droit 34">
              <a:extLst>
                <a:ext uri="{FF2B5EF4-FFF2-40B4-BE49-F238E27FC236}">
                  <a16:creationId xmlns:a16="http://schemas.microsoft.com/office/drawing/2014/main" id="{0EDEC32B-8DE7-4E89-B077-A6019B05851C}"/>
                </a:ext>
              </a:extLst>
            </p:cNvPr>
            <p:cNvCxnSpPr/>
            <p:nvPr/>
          </p:nvCxnSpPr>
          <p:spPr>
            <a:xfrm flipV="1">
              <a:off x="580172" y="1327994"/>
              <a:ext cx="4241946" cy="0"/>
            </a:xfrm>
            <a:prstGeom prst="line">
              <a:avLst/>
            </a:prstGeom>
            <a:noFill/>
            <a:ln w="12700" cap="flat" cmpd="sng" algn="ctr">
              <a:solidFill>
                <a:srgbClr val="06C3E2"/>
              </a:solidFill>
              <a:prstDash val="solid"/>
            </a:ln>
            <a:effectLst/>
          </p:spPr>
        </p:cxn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A846E56B-5225-4F86-8D5E-802A8EE35955}"/>
              </a:ext>
            </a:extLst>
          </p:cNvPr>
          <p:cNvGrpSpPr/>
          <p:nvPr/>
        </p:nvGrpSpPr>
        <p:grpSpPr>
          <a:xfrm>
            <a:off x="5421560" y="4009912"/>
            <a:ext cx="3924417" cy="2371416"/>
            <a:chOff x="5421560" y="4009912"/>
            <a:chExt cx="3924417" cy="2371416"/>
          </a:xfrm>
        </p:grpSpPr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511357E9-B09C-4425-B767-E36B5FDD27A7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 bwMode="black">
            <a:xfrm>
              <a:off x="5421560" y="4073481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73" tIns="44687" rIns="89373" bIns="44687" anchor="ctr"/>
            <a:lstStyle/>
            <a:p>
              <a:pPr algn="ctr" defTabSz="9729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/>
                <a:t>1</a:t>
              </a:r>
            </a:p>
          </p:txBody>
        </p:sp>
        <p:sp>
          <p:nvSpPr>
            <p:cNvPr id="39" name="Rectangle 11">
              <a:extLst>
                <a:ext uri="{FF2B5EF4-FFF2-40B4-BE49-F238E27FC236}">
                  <a16:creationId xmlns:a16="http://schemas.microsoft.com/office/drawing/2014/main" id="{84BA4106-8519-4DD6-8AB9-D0A32CBE089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 bwMode="black">
            <a:xfrm>
              <a:off x="5421560" y="4545144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73" tIns="44687" rIns="89373" bIns="44687" anchor="ctr"/>
            <a:lstStyle/>
            <a:p>
              <a:pPr algn="ctr" defTabSz="9729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/>
                <a:t>2</a:t>
              </a:r>
            </a:p>
          </p:txBody>
        </p:sp>
        <p:sp>
          <p:nvSpPr>
            <p:cNvPr id="40" name="Rectangle 11">
              <a:extLst>
                <a:ext uri="{FF2B5EF4-FFF2-40B4-BE49-F238E27FC236}">
                  <a16:creationId xmlns:a16="http://schemas.microsoft.com/office/drawing/2014/main" id="{E4A14579-EEF7-49FF-8894-AA20CD08AA8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 bwMode="black">
            <a:xfrm>
              <a:off x="5421560" y="5049200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73" tIns="44687" rIns="89373" bIns="44687" anchor="ctr"/>
            <a:lstStyle/>
            <a:p>
              <a:pPr algn="ctr" defTabSz="9729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/>
                <a:t>3</a:t>
              </a:r>
            </a:p>
          </p:txBody>
        </p:sp>
        <p:sp>
          <p:nvSpPr>
            <p:cNvPr id="41" name="Rectangle 11">
              <a:extLst>
                <a:ext uri="{FF2B5EF4-FFF2-40B4-BE49-F238E27FC236}">
                  <a16:creationId xmlns:a16="http://schemas.microsoft.com/office/drawing/2014/main" id="{BC6A8E91-C37E-417D-B828-A3F55CF8C016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black">
            <a:xfrm>
              <a:off x="5421560" y="5562346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73" tIns="44687" rIns="89373" bIns="44687" anchor="ctr"/>
            <a:lstStyle/>
            <a:p>
              <a:pPr algn="ctr" defTabSz="9729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/>
                <a:t>4</a:t>
              </a:r>
            </a:p>
          </p:txBody>
        </p:sp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F325CE83-0C4C-4BDD-A268-411DE3AC5CC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 bwMode="black">
            <a:xfrm>
              <a:off x="5421560" y="6057312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373" tIns="44687" rIns="89373" bIns="44687" anchor="ctr"/>
            <a:lstStyle/>
            <a:p>
              <a:pPr algn="ctr" defTabSz="9729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000" b="1" dirty="0"/>
                <a:t>5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E57255DE-F8B9-4E18-8F5E-0A16BD3728F1}"/>
                </a:ext>
              </a:extLst>
            </p:cNvPr>
            <p:cNvSpPr txBox="1"/>
            <p:nvPr/>
          </p:nvSpPr>
          <p:spPr>
            <a:xfrm>
              <a:off x="5601561" y="4009912"/>
              <a:ext cx="3744416" cy="237141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fr-FR" sz="1100" i="1" u="sng" dirty="0"/>
                <a:t>Nom de l’étape 1 </a:t>
              </a:r>
              <a:r>
                <a:rPr lang="fr-FR" sz="1100" i="1" dirty="0"/>
                <a:t>: description </a:t>
              </a:r>
            </a:p>
            <a:p>
              <a:endParaRPr lang="fr-FR" sz="1100" i="1" dirty="0"/>
            </a:p>
            <a:p>
              <a:endParaRPr lang="fr-FR" sz="1100" i="1" dirty="0"/>
            </a:p>
            <a:p>
              <a:r>
                <a:rPr lang="fr-FR" sz="1100" i="1" u="sng" dirty="0"/>
                <a:t>Nom de l’étape 2 </a:t>
              </a:r>
              <a:r>
                <a:rPr lang="fr-FR" sz="1100" i="1" dirty="0"/>
                <a:t>: description</a:t>
              </a:r>
            </a:p>
            <a:p>
              <a:endParaRPr lang="fr-FR" sz="1100" i="1" dirty="0"/>
            </a:p>
            <a:p>
              <a:endParaRPr lang="fr-FR" sz="1100" i="1" dirty="0"/>
            </a:p>
            <a:p>
              <a:r>
                <a:rPr lang="fr-FR" sz="1100" i="1" u="sng" dirty="0"/>
                <a:t>Nom de l’étape 3 </a:t>
              </a:r>
              <a:r>
                <a:rPr lang="fr-FR" sz="1100" i="1" dirty="0"/>
                <a:t>: description</a:t>
              </a:r>
            </a:p>
            <a:p>
              <a:endParaRPr lang="fr-FR" sz="1100" i="1" dirty="0"/>
            </a:p>
            <a:p>
              <a:endParaRPr lang="fr-FR" sz="1100" i="1" dirty="0"/>
            </a:p>
            <a:p>
              <a:r>
                <a:rPr lang="fr-FR" sz="1100" i="1" u="sng" dirty="0"/>
                <a:t>Nom de l’étape 4 : </a:t>
              </a:r>
              <a:r>
                <a:rPr lang="fr-FR" sz="1100" i="1" dirty="0"/>
                <a:t>description</a:t>
              </a:r>
            </a:p>
            <a:p>
              <a:endParaRPr lang="fr-FR" sz="1100" i="1" dirty="0"/>
            </a:p>
            <a:p>
              <a:endParaRPr lang="fr-FR" sz="1100" i="1" dirty="0"/>
            </a:p>
            <a:p>
              <a:r>
                <a:rPr lang="fr-FR" sz="1100" i="1" u="sng" dirty="0"/>
                <a:t>Nom de l’étape 5 </a:t>
              </a:r>
              <a:r>
                <a:rPr lang="fr-FR" sz="1100" i="1" dirty="0"/>
                <a:t>: description</a:t>
              </a:r>
            </a:p>
            <a:p>
              <a:endParaRPr lang="fr-FR" sz="1100" i="1" dirty="0"/>
            </a:p>
            <a:p>
              <a:endParaRPr lang="fr-FR" sz="1100" i="1" dirty="0"/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425F34BA-85B5-496C-8A16-E73BBAB7B11B}"/>
              </a:ext>
            </a:extLst>
          </p:cNvPr>
          <p:cNvGrpSpPr/>
          <p:nvPr/>
        </p:nvGrpSpPr>
        <p:grpSpPr>
          <a:xfrm>
            <a:off x="615304" y="3789040"/>
            <a:ext cx="4194168" cy="2620755"/>
            <a:chOff x="615304" y="3789040"/>
            <a:chExt cx="4194168" cy="2620755"/>
          </a:xfrm>
        </p:grpSpPr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09990801-3D1D-4985-B354-C07F2BF20E12}"/>
                </a:ext>
              </a:extLst>
            </p:cNvPr>
            <p:cNvSpPr txBox="1"/>
            <p:nvPr/>
          </p:nvSpPr>
          <p:spPr>
            <a:xfrm>
              <a:off x="615304" y="3789040"/>
              <a:ext cx="4194168" cy="2620755"/>
            </a:xfrm>
            <a:prstGeom prst="rect">
              <a:avLst/>
            </a:prstGeom>
            <a:solidFill>
              <a:srgbClr val="EBF6F9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442913">
                <a:buSzPct val="85000"/>
                <a:defRPr sz="1600" b="1">
                  <a:latin typeface="Calibri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B4849BB2-B277-46D2-BDC0-58B1CE4063F0}"/>
                </a:ext>
              </a:extLst>
            </p:cNvPr>
            <p:cNvSpPr txBox="1"/>
            <p:nvPr/>
          </p:nvSpPr>
          <p:spPr>
            <a:xfrm>
              <a:off x="981019" y="4618172"/>
              <a:ext cx="3396406" cy="114268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00" i="1" dirty="0"/>
                <a:t>Schématisez le fonctionnement de l’activité ou d’une opération : utilisateurs, interactions, votre application, étapes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B870A7C1-B246-4B6E-90D4-BDCD5BA5B5A2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CE7DB10-719F-4EFA-B3F0-395452319277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DFF2EF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Description fonctionnelle de la solution</a:t>
              </a:r>
            </a:p>
          </p:txBody>
        </p:sp>
        <p:sp>
          <p:nvSpPr>
            <p:cNvPr id="46" name="Flèche : pentagone 45">
              <a:extLst>
                <a:ext uri="{FF2B5EF4-FFF2-40B4-BE49-F238E27FC236}">
                  <a16:creationId xmlns:a16="http://schemas.microsoft.com/office/drawing/2014/main" id="{216CC61C-6901-4722-BA66-B5951FC1A02A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rgbClr val="33333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94FFFC44-5D7B-4FD0-B65C-9E55F48CEDAC}"/>
              </a:ext>
            </a:extLst>
          </p:cNvPr>
          <p:cNvGrpSpPr/>
          <p:nvPr/>
        </p:nvGrpSpPr>
        <p:grpSpPr>
          <a:xfrm>
            <a:off x="586851" y="1844824"/>
            <a:ext cx="8759126" cy="360236"/>
            <a:chOff x="553360" y="1025828"/>
            <a:chExt cx="4337478" cy="302166"/>
          </a:xfrm>
        </p:grpSpPr>
        <p:sp>
          <p:nvSpPr>
            <p:cNvPr id="48" name="Text Box 139">
              <a:extLst>
                <a:ext uri="{FF2B5EF4-FFF2-40B4-BE49-F238E27FC236}">
                  <a16:creationId xmlns:a16="http://schemas.microsoft.com/office/drawing/2014/main" id="{85A96692-BB82-4E23-B9E6-C085AFF3C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360" y="1025828"/>
              <a:ext cx="4337478" cy="25345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85884" tIns="42942" rIns="85884" bIns="42942">
              <a:spAutoFit/>
            </a:bodyPr>
            <a:lstStyle/>
            <a:p>
              <a:pPr lvl="0"/>
              <a:r>
                <a:rPr lang="fr-FR" sz="1400" b="1" dirty="0"/>
                <a:t>Description fonctionnelle</a:t>
              </a:r>
            </a:p>
          </p:txBody>
        </p:sp>
        <p:cxnSp>
          <p:nvCxnSpPr>
            <p:cNvPr id="49" name="Connecteur droit 34">
              <a:extLst>
                <a:ext uri="{FF2B5EF4-FFF2-40B4-BE49-F238E27FC236}">
                  <a16:creationId xmlns:a16="http://schemas.microsoft.com/office/drawing/2014/main" id="{DB38B02D-38D6-4EB8-9AD4-A666B5941BEE}"/>
                </a:ext>
              </a:extLst>
            </p:cNvPr>
            <p:cNvCxnSpPr/>
            <p:nvPr/>
          </p:nvCxnSpPr>
          <p:spPr>
            <a:xfrm flipV="1">
              <a:off x="580172" y="1327994"/>
              <a:ext cx="4241946" cy="0"/>
            </a:xfrm>
            <a:prstGeom prst="line">
              <a:avLst/>
            </a:prstGeom>
            <a:noFill/>
            <a:ln w="12700" cap="flat" cmpd="sng" algn="ctr">
              <a:solidFill>
                <a:srgbClr val="06C3E2"/>
              </a:solidFill>
              <a:prstDash val="solid"/>
            </a:ln>
            <a:effectLst/>
          </p:spPr>
        </p:cxn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758A90B5-A934-4E2E-8426-E4C2AA8F5A2A}"/>
              </a:ext>
            </a:extLst>
          </p:cNvPr>
          <p:cNvSpPr txBox="1"/>
          <p:nvPr/>
        </p:nvSpPr>
        <p:spPr>
          <a:xfrm>
            <a:off x="531421" y="2320220"/>
            <a:ext cx="8759126" cy="532912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i="1" dirty="0"/>
              <a:t>Quelle application proposez-vous ? Décrivez-la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i="1" dirty="0"/>
              <a:t>Décrivez son fonctionnement  y compris les inputs (source de données) et les outputs (résultats attendus)</a:t>
            </a:r>
          </a:p>
        </p:txBody>
      </p:sp>
    </p:spTree>
    <p:extLst>
      <p:ext uri="{BB962C8B-B14F-4D97-AF65-F5344CB8AC3E}">
        <p14:creationId xmlns:p14="http://schemas.microsoft.com/office/powerpoint/2010/main" val="428758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C1A5F43-AA0E-4A19-A112-602DDA2F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2" y="1988840"/>
            <a:ext cx="9512561" cy="4536504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Présentez les avantages de votre application (en termes d’offre, de fonctionnalités, de coûts, de réponses aux exigences clients/métiers ou règlementaires, etc.)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Pour quelles raisons avez-vous recours à cette technologie en particulier (quels avantages apporte-t-elle ?  En quoi est-ce un avantage comparatif ?)</a:t>
            </a:r>
          </a:p>
        </p:txBody>
      </p:sp>
      <p:sp>
        <p:nvSpPr>
          <p:cNvPr id="25" name="Titre 24">
            <a:extLst>
              <a:ext uri="{FF2B5EF4-FFF2-40B4-BE49-F238E27FC236}">
                <a16:creationId xmlns:a16="http://schemas.microsoft.com/office/drawing/2014/main" id="{8462BA0B-16C6-46D9-8414-4965924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2DC9EC53-5E0D-4E23-88A0-269D1BA59B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C2050A4F-23BC-401E-8369-3DD2419351D8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ECC35C-4E18-4143-943E-FD2C521DC7F5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EBF6F9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Avantages et argumentaire d’utilisation de la technologie</a:t>
              </a:r>
            </a:p>
          </p:txBody>
        </p:sp>
        <p:sp>
          <p:nvSpPr>
            <p:cNvPr id="32" name="Flèche : pentagone 31">
              <a:extLst>
                <a:ext uri="{FF2B5EF4-FFF2-40B4-BE49-F238E27FC236}">
                  <a16:creationId xmlns:a16="http://schemas.microsoft.com/office/drawing/2014/main" id="{AA933257-BE88-4B8B-BA67-A1AE01D32BD5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804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C1A5F43-AA0E-4A19-A112-602DDA2F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2" y="1988840"/>
            <a:ext cx="9512561" cy="4536504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Décrivez les risques associés à votre application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Décrivez l’offre existante pour répondre au besoin que vous ciblez (votre concurrent direct). Quels sont les avantages de votre application par rapport à cette offre traditionnelle existante ? Ses limites ?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Quelles sont les offres de substitution par rapport à l’application que vous proposez ? Quels sont les avantages de votre application par rapport à eux ? </a:t>
            </a:r>
          </a:p>
        </p:txBody>
      </p:sp>
      <p:sp>
        <p:nvSpPr>
          <p:cNvPr id="25" name="Titre 24">
            <a:extLst>
              <a:ext uri="{FF2B5EF4-FFF2-40B4-BE49-F238E27FC236}">
                <a16:creationId xmlns:a16="http://schemas.microsoft.com/office/drawing/2014/main" id="{8462BA0B-16C6-46D9-8414-4965924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2DC9EC53-5E0D-4E23-88A0-269D1BA59B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B9C0FD3-5DB2-4B71-98F8-E4D44DDB2DB2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ECC35C-4E18-4143-943E-FD2C521DC7F5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EBF6F9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Analyse de risques et comparaison à l’offre existante et aux offres de substitution</a:t>
              </a:r>
            </a:p>
          </p:txBody>
        </p:sp>
        <p:sp>
          <p:nvSpPr>
            <p:cNvPr id="32" name="Flèche : pentagone 31">
              <a:extLst>
                <a:ext uri="{FF2B5EF4-FFF2-40B4-BE49-F238E27FC236}">
                  <a16:creationId xmlns:a16="http://schemas.microsoft.com/office/drawing/2014/main" id="{AA933257-BE88-4B8B-BA67-A1AE01D32BD5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01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C1A5F43-AA0E-4A19-A112-602DDA2F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2" y="1988840"/>
            <a:ext cx="9512561" cy="4536504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Description de l’application que vous proposez. Exemples de sujets à aborder :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Etude de marché 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Démographie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Marché cible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Données chiffrées y compris rentabilité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Estimation de la taille du marché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Concurrents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Barrière à l’entrée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Réglementation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Stratégie. Exemples de sujets à aborder :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Avantage concurrentiel 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Etapes de développement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Risques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Opérations. Exemples de sujets à aborder :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Ressources clés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Fournisseurs </a:t>
            </a:r>
          </a:p>
        </p:txBody>
      </p:sp>
      <p:sp>
        <p:nvSpPr>
          <p:cNvPr id="25" name="Titre 24">
            <a:extLst>
              <a:ext uri="{FF2B5EF4-FFF2-40B4-BE49-F238E27FC236}">
                <a16:creationId xmlns:a16="http://schemas.microsoft.com/office/drawing/2014/main" id="{8462BA0B-16C6-46D9-8414-4965924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2DC9EC53-5E0D-4E23-88A0-269D1BA59B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F4EF18A3-C74C-4AB8-A9DA-5FA3EA2BE7C8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ECC35C-4E18-4143-943E-FD2C521DC7F5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EBF6F9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Business Plan (dont étude de marché)</a:t>
              </a:r>
            </a:p>
          </p:txBody>
        </p:sp>
        <p:sp>
          <p:nvSpPr>
            <p:cNvPr id="32" name="Flèche : pentagone 31">
              <a:extLst>
                <a:ext uri="{FF2B5EF4-FFF2-40B4-BE49-F238E27FC236}">
                  <a16:creationId xmlns:a16="http://schemas.microsoft.com/office/drawing/2014/main" id="{AA933257-BE88-4B8B-BA67-A1AE01D32BD5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21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D7730-5BC7-4731-9F89-9C2D8FFFB6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CC1CE6F-BDD4-46BD-986C-3279B13C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41248A-E3E5-43BB-B3FB-082EE0C5C302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55A528-C906-4FC8-A3A7-06A6E8EC9C79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EBF6F9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Visuel de l’application</a:t>
              </a:r>
            </a:p>
          </p:txBody>
        </p:sp>
        <p:sp>
          <p:nvSpPr>
            <p:cNvPr id="9" name="Flèche : pentagone 8">
              <a:extLst>
                <a:ext uri="{FF2B5EF4-FFF2-40B4-BE49-F238E27FC236}">
                  <a16:creationId xmlns:a16="http://schemas.microsoft.com/office/drawing/2014/main" id="{9C00CD0F-B28D-4C87-AD08-59327AFEFB17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6</a:t>
              </a:r>
            </a:p>
          </p:txBody>
        </p:sp>
      </p:grpSp>
      <p:sp>
        <p:nvSpPr>
          <p:cNvPr id="10" name="Espace réservé du contenu 4">
            <a:extLst>
              <a:ext uri="{FF2B5EF4-FFF2-40B4-BE49-F238E27FC236}">
                <a16:creationId xmlns:a16="http://schemas.microsoft.com/office/drawing/2014/main" id="{CE25CBFC-7F45-4DEC-B737-55361E40C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2" y="1988840"/>
            <a:ext cx="9512561" cy="4536504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Illustrez le visuel de l’application</a:t>
            </a:r>
          </a:p>
        </p:txBody>
      </p:sp>
    </p:spTree>
    <p:extLst>
      <p:ext uri="{BB962C8B-B14F-4D97-AF65-F5344CB8AC3E}">
        <p14:creationId xmlns:p14="http://schemas.microsoft.com/office/powerpoint/2010/main" val="292353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C1A5F43-AA0E-4A19-A112-602DDA2F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82" y="1988840"/>
            <a:ext cx="9512561" cy="4536504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Quels moyens techniques comptez-vous utiliser pour développer votre prototype (POC) lors de l’étape 2 ?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Si pertinent, quels langages utiliserez-vous (R, Python, …) ?</a:t>
            </a:r>
          </a:p>
          <a:p>
            <a:pPr marL="868857" lvl="1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/>
              <a:t>Recours à une Application </a:t>
            </a:r>
            <a:r>
              <a:rPr lang="fr-FR" dirty="0" err="1"/>
              <a:t>Programming</a:t>
            </a:r>
            <a:r>
              <a:rPr lang="fr-FR" dirty="0"/>
              <a:t> Interface (API) ? Si oui, laquelle ?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Comment envisagez-vous votre développement ? </a:t>
            </a:r>
          </a:p>
        </p:txBody>
      </p:sp>
      <p:sp>
        <p:nvSpPr>
          <p:cNvPr id="25" name="Titre 24">
            <a:extLst>
              <a:ext uri="{FF2B5EF4-FFF2-40B4-BE49-F238E27FC236}">
                <a16:creationId xmlns:a16="http://schemas.microsoft.com/office/drawing/2014/main" id="{8462BA0B-16C6-46D9-8414-4965924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contenu 26">
            <a:extLst>
              <a:ext uri="{FF2B5EF4-FFF2-40B4-BE49-F238E27FC236}">
                <a16:creationId xmlns:a16="http://schemas.microsoft.com/office/drawing/2014/main" id="{2DC9EC53-5E0D-4E23-88A0-269D1BA59B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BF3C500-EC38-4DD7-8B18-8E1497BD323D}"/>
              </a:ext>
            </a:extLst>
          </p:cNvPr>
          <p:cNvGrpSpPr/>
          <p:nvPr/>
        </p:nvGrpSpPr>
        <p:grpSpPr>
          <a:xfrm>
            <a:off x="-6673" y="1196752"/>
            <a:ext cx="9909255" cy="487310"/>
            <a:chOff x="-6673" y="1196752"/>
            <a:chExt cx="9909255" cy="4873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ECC35C-4E18-4143-943E-FD2C521DC7F5}"/>
                </a:ext>
              </a:extLst>
            </p:cNvPr>
            <p:cNvSpPr/>
            <p:nvPr/>
          </p:nvSpPr>
          <p:spPr>
            <a:xfrm>
              <a:off x="-6673" y="1196752"/>
              <a:ext cx="9909255" cy="487310"/>
            </a:xfrm>
            <a:prstGeom prst="rect">
              <a:avLst/>
            </a:prstGeom>
            <a:solidFill>
              <a:srgbClr val="EBF6F9"/>
            </a:solidFill>
            <a:ln w="12700">
              <a:solidFill>
                <a:srgbClr val="EBF6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442913">
                <a:buSzPct val="85000"/>
              </a:pPr>
              <a:r>
                <a:rPr lang="fr-FR" sz="1600" b="1" dirty="0">
                  <a:solidFill>
                    <a:schemeClr val="tx1"/>
                  </a:solidFill>
                  <a:latin typeface="Calibri" pitchFamily="34" charset="0"/>
                </a:rPr>
                <a:t>Pistes de développement</a:t>
              </a:r>
            </a:p>
          </p:txBody>
        </p:sp>
        <p:sp>
          <p:nvSpPr>
            <p:cNvPr id="32" name="Flèche : pentagone 31">
              <a:extLst>
                <a:ext uri="{FF2B5EF4-FFF2-40B4-BE49-F238E27FC236}">
                  <a16:creationId xmlns:a16="http://schemas.microsoft.com/office/drawing/2014/main" id="{AA933257-BE88-4B8B-BA67-A1AE01D32BD5}"/>
                </a:ext>
              </a:extLst>
            </p:cNvPr>
            <p:cNvSpPr/>
            <p:nvPr/>
          </p:nvSpPr>
          <p:spPr>
            <a:xfrm>
              <a:off x="3417" y="1196752"/>
              <a:ext cx="432048" cy="487310"/>
            </a:xfrm>
            <a:prstGeom prst="homePlat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buSzPct val="85000"/>
              </a:pPr>
              <a:r>
                <a:rPr lang="fr-FR" sz="1600" b="1" dirty="0">
                  <a:latin typeface="Calibri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43387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5_Theme Sia Conseil">
  <a:themeElements>
    <a:clrScheme name="Sia Conseil">
      <a:dk1>
        <a:sysClr val="windowText" lastClr="000000"/>
      </a:dk1>
      <a:lt1>
        <a:srgbClr val="FFFFFF"/>
      </a:lt1>
      <a:dk2>
        <a:srgbClr val="B5576D"/>
      </a:dk2>
      <a:lt2>
        <a:srgbClr val="660033"/>
      </a:lt2>
      <a:accent1>
        <a:srgbClr val="F0DDE1"/>
      </a:accent1>
      <a:accent2>
        <a:srgbClr val="7F7F7F"/>
      </a:accent2>
      <a:accent3>
        <a:srgbClr val="BFBFBF"/>
      </a:accent3>
      <a:accent4>
        <a:srgbClr val="F2F2F2"/>
      </a:accent4>
      <a:accent5>
        <a:srgbClr val="FF9900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>
          <a:solidFill>
            <a:srgbClr val="660033"/>
          </a:solidFill>
        </a:ln>
      </a:spPr>
      <a:bodyPr rtlCol="0" anchor="ctr">
        <a:noAutofit/>
      </a:bodyPr>
      <a:lstStyle>
        <a:defPPr algn="ctr">
          <a:buSzPct val="85000"/>
          <a:defRPr sz="1600" dirty="0" err="1" smtClean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Sia Partners_Nov 2014</Template>
  <TotalTime>0</TotalTime>
  <Words>482</Words>
  <Application>Microsoft Office PowerPoint</Application>
  <PresentationFormat>Format A4 (210 x 297 mm)</PresentationFormat>
  <Paragraphs>75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5_Theme Sia Conseil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CARREAU</dc:creator>
  <cp:lastModifiedBy>Alexandre LEBERT</cp:lastModifiedBy>
  <cp:revision>1356</cp:revision>
  <cp:lastPrinted>2016-07-25T13:50:37Z</cp:lastPrinted>
  <dcterms:created xsi:type="dcterms:W3CDTF">2014-11-05T15:37:50Z</dcterms:created>
  <dcterms:modified xsi:type="dcterms:W3CDTF">2023-10-12T11:49:53Z</dcterms:modified>
</cp:coreProperties>
</file>